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5167D-6A1E-4667-82FD-8558C3F9F3EC}" v="12" dt="2025-02-08T07:25:49.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7" d="100"/>
          <a:sy n="77" d="100"/>
        </p:scale>
        <p:origin x="77" y="470"/>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226" Type="http://schemas.microsoft.com/office/2015/10/relationships/revisionInfo" Target="revisionInfo.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4.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gna Vakkalagadda" userId="67fd7a569eb9f78d" providerId="LiveId" clId="{F745167D-6A1E-4667-82FD-8558C3F9F3EC}"/>
    <pc:docChg chg="undo custSel modSld">
      <pc:chgData name="Abhigna Vakkalagadda" userId="67fd7a569eb9f78d" providerId="LiveId" clId="{F745167D-6A1E-4667-82FD-8558C3F9F3EC}" dt="2025-02-08T07:26:04.502" v="127" actId="255"/>
      <pc:docMkLst>
        <pc:docMk/>
      </pc:docMkLst>
      <pc:sldChg chg="modSp mod">
        <pc:chgData name="Abhigna Vakkalagadda" userId="67fd7a569eb9f78d" providerId="LiveId" clId="{F745167D-6A1E-4667-82FD-8558C3F9F3EC}" dt="2025-02-08T06:47:22.426" v="17" actId="14100"/>
        <pc:sldMkLst>
          <pc:docMk/>
          <pc:sldMk cId="367127615" sldId="256"/>
        </pc:sldMkLst>
        <pc:spChg chg="mod">
          <ac:chgData name="Abhigna Vakkalagadda" userId="67fd7a569eb9f78d" providerId="LiveId" clId="{F745167D-6A1E-4667-82FD-8558C3F9F3EC}" dt="2025-02-08T06:47:22.426" v="17" actId="14100"/>
          <ac:spMkLst>
            <pc:docMk/>
            <pc:sldMk cId="367127615" sldId="256"/>
            <ac:spMk id="5" creationId="{D5067E9C-C7B9-4476-9708-CBB3F66FD892}"/>
          </ac:spMkLst>
        </pc:spChg>
      </pc:sldChg>
      <pc:sldChg chg="addSp modSp mod">
        <pc:chgData name="Abhigna Vakkalagadda" userId="67fd7a569eb9f78d" providerId="LiveId" clId="{F745167D-6A1E-4667-82FD-8558C3F9F3EC}" dt="2025-02-08T06:51:14.900" v="23" actId="14100"/>
        <pc:sldMkLst>
          <pc:docMk/>
          <pc:sldMk cId="2932052481" sldId="257"/>
        </pc:sldMkLst>
        <pc:spChg chg="add mod">
          <ac:chgData name="Abhigna Vakkalagadda" userId="67fd7a569eb9f78d" providerId="LiveId" clId="{F745167D-6A1E-4667-82FD-8558C3F9F3EC}" dt="2025-02-08T06:51:14.900" v="23" actId="14100"/>
          <ac:spMkLst>
            <pc:docMk/>
            <pc:sldMk cId="2932052481" sldId="257"/>
            <ac:spMk id="8" creationId="{E82FC3AD-0CF7-99F6-AE69-F8667D26CE34}"/>
          </ac:spMkLst>
        </pc:spChg>
      </pc:sldChg>
      <pc:sldChg chg="addSp modSp mod">
        <pc:chgData name="Abhigna Vakkalagadda" userId="67fd7a569eb9f78d" providerId="LiveId" clId="{F745167D-6A1E-4667-82FD-8558C3F9F3EC}" dt="2025-02-08T06:59:36.258" v="40" actId="1076"/>
        <pc:sldMkLst>
          <pc:docMk/>
          <pc:sldMk cId="564571264" sldId="258"/>
        </pc:sldMkLst>
        <pc:spChg chg="add mod">
          <ac:chgData name="Abhigna Vakkalagadda" userId="67fd7a569eb9f78d" providerId="LiveId" clId="{F745167D-6A1E-4667-82FD-8558C3F9F3EC}" dt="2025-02-08T06:55:23.712" v="29" actId="14100"/>
          <ac:spMkLst>
            <pc:docMk/>
            <pc:sldMk cId="564571264" sldId="258"/>
            <ac:spMk id="2" creationId="{96343767-8E1E-CA95-47FB-D8CD7C581697}"/>
          </ac:spMkLst>
        </pc:spChg>
        <pc:spChg chg="mod">
          <ac:chgData name="Abhigna Vakkalagadda" userId="67fd7a569eb9f78d" providerId="LiveId" clId="{F745167D-6A1E-4667-82FD-8558C3F9F3EC}" dt="2025-02-08T06:53:49.422" v="24" actId="1076"/>
          <ac:spMkLst>
            <pc:docMk/>
            <pc:sldMk cId="564571264" sldId="258"/>
            <ac:spMk id="3" creationId="{2361D872-7EC7-439F-A588-B1D90CB7A92F}"/>
          </ac:spMkLst>
        </pc:spChg>
        <pc:picChg chg="add mod">
          <ac:chgData name="Abhigna Vakkalagadda" userId="67fd7a569eb9f78d" providerId="LiveId" clId="{F745167D-6A1E-4667-82FD-8558C3F9F3EC}" dt="2025-02-08T06:59:36.258" v="40" actId="1076"/>
          <ac:picMkLst>
            <pc:docMk/>
            <pc:sldMk cId="564571264" sldId="258"/>
            <ac:picMk id="5" creationId="{E9DBA79E-69C4-C969-AA6F-6CEB524E5677}"/>
          </ac:picMkLst>
        </pc:picChg>
      </pc:sldChg>
      <pc:sldChg chg="addSp modSp mod">
        <pc:chgData name="Abhigna Vakkalagadda" userId="67fd7a569eb9f78d" providerId="LiveId" clId="{F745167D-6A1E-4667-82FD-8558C3F9F3EC}" dt="2025-02-08T07:07:40.214" v="60" actId="1440"/>
        <pc:sldMkLst>
          <pc:docMk/>
          <pc:sldMk cId="2706790016" sldId="259"/>
        </pc:sldMkLst>
        <pc:spChg chg="add mod">
          <ac:chgData name="Abhigna Vakkalagadda" userId="67fd7a569eb9f78d" providerId="LiveId" clId="{F745167D-6A1E-4667-82FD-8558C3F9F3EC}" dt="2025-02-08T07:01:45.131" v="48" actId="1076"/>
          <ac:spMkLst>
            <pc:docMk/>
            <pc:sldMk cId="2706790016" sldId="259"/>
            <ac:spMk id="2" creationId="{52C600B9-C917-106A-40EA-101F0416E235}"/>
          </ac:spMkLst>
        </pc:spChg>
        <pc:picChg chg="add mod">
          <ac:chgData name="Abhigna Vakkalagadda" userId="67fd7a569eb9f78d" providerId="LiveId" clId="{F745167D-6A1E-4667-82FD-8558C3F9F3EC}" dt="2025-02-08T07:07:40.214" v="60" actId="1440"/>
          <ac:picMkLst>
            <pc:docMk/>
            <pc:sldMk cId="2706790016" sldId="259"/>
            <ac:picMk id="5" creationId="{05893C76-FD69-CECF-238B-013D27B4A8A5}"/>
          </ac:picMkLst>
        </pc:picChg>
      </pc:sldChg>
      <pc:sldChg chg="addSp modSp mod">
        <pc:chgData name="Abhigna Vakkalagadda" userId="67fd7a569eb9f78d" providerId="LiveId" clId="{F745167D-6A1E-4667-82FD-8558C3F9F3EC}" dt="2025-02-08T07:10:36.488" v="67" actId="113"/>
        <pc:sldMkLst>
          <pc:docMk/>
          <pc:sldMk cId="31965923" sldId="260"/>
        </pc:sldMkLst>
        <pc:spChg chg="add mod">
          <ac:chgData name="Abhigna Vakkalagadda" userId="67fd7a569eb9f78d" providerId="LiveId" clId="{F745167D-6A1E-4667-82FD-8558C3F9F3EC}" dt="2025-02-08T07:10:36.488" v="67" actId="113"/>
          <ac:spMkLst>
            <pc:docMk/>
            <pc:sldMk cId="31965923" sldId="260"/>
            <ac:spMk id="2" creationId="{EC1C3236-84C0-F0E0-C433-F0259FAEFEA5}"/>
          </ac:spMkLst>
        </pc:spChg>
      </pc:sldChg>
      <pc:sldChg chg="addSp modSp mod">
        <pc:chgData name="Abhigna Vakkalagadda" userId="67fd7a569eb9f78d" providerId="LiveId" clId="{F745167D-6A1E-4667-82FD-8558C3F9F3EC}" dt="2025-02-08T07:19:33.249" v="100" actId="1076"/>
        <pc:sldMkLst>
          <pc:docMk/>
          <pc:sldMk cId="3002968868" sldId="261"/>
        </pc:sldMkLst>
        <pc:spChg chg="add mod">
          <ac:chgData name="Abhigna Vakkalagadda" userId="67fd7a569eb9f78d" providerId="LiveId" clId="{F745167D-6A1E-4667-82FD-8558C3F9F3EC}" dt="2025-02-08T07:19:00.751" v="84" actId="14100"/>
          <ac:spMkLst>
            <pc:docMk/>
            <pc:sldMk cId="3002968868" sldId="261"/>
            <ac:spMk id="2" creationId="{513BF594-0417-5C13-AA1F-7144187CB672}"/>
          </ac:spMkLst>
        </pc:spChg>
        <pc:picChg chg="add mod">
          <ac:chgData name="Abhigna Vakkalagadda" userId="67fd7a569eb9f78d" providerId="LiveId" clId="{F745167D-6A1E-4667-82FD-8558C3F9F3EC}" dt="2025-02-08T07:18:52.701" v="82" actId="931"/>
          <ac:picMkLst>
            <pc:docMk/>
            <pc:sldMk cId="3002968868" sldId="261"/>
            <ac:picMk id="5" creationId="{4D9ED3EF-E09A-1C01-43C5-8660FD47BA02}"/>
          </ac:picMkLst>
        </pc:picChg>
        <pc:picChg chg="add mod">
          <ac:chgData name="Abhigna Vakkalagadda" userId="67fd7a569eb9f78d" providerId="LiveId" clId="{F745167D-6A1E-4667-82FD-8558C3F9F3EC}" dt="2025-02-08T07:19:33.249" v="100" actId="1076"/>
          <ac:picMkLst>
            <pc:docMk/>
            <pc:sldMk cId="3002968868" sldId="261"/>
            <ac:picMk id="7" creationId="{D51C2E16-0397-7EDF-7012-56A230919627}"/>
          </ac:picMkLst>
        </pc:picChg>
      </pc:sldChg>
      <pc:sldChg chg="addSp modSp mod">
        <pc:chgData name="Abhigna Vakkalagadda" userId="67fd7a569eb9f78d" providerId="LiveId" clId="{F745167D-6A1E-4667-82FD-8558C3F9F3EC}" dt="2025-02-08T07:26:04.502" v="127" actId="255"/>
        <pc:sldMkLst>
          <pc:docMk/>
          <pc:sldMk cId="151988358" sldId="262"/>
        </pc:sldMkLst>
        <pc:spChg chg="add mod">
          <ac:chgData name="Abhigna Vakkalagadda" userId="67fd7a569eb9f78d" providerId="LiveId" clId="{F745167D-6A1E-4667-82FD-8558C3F9F3EC}" dt="2025-02-08T07:26:04.502" v="127" actId="255"/>
          <ac:spMkLst>
            <pc:docMk/>
            <pc:sldMk cId="151988358" sldId="262"/>
            <ac:spMk id="2" creationId="{0BD0D0F4-0993-0DC7-0AEC-819C9C5A8D6D}"/>
          </ac:spMkLst>
        </pc:spChg>
      </pc:sldChg>
      <pc:sldChg chg="addSp modSp mod">
        <pc:chgData name="Abhigna Vakkalagadda" userId="67fd7a569eb9f78d" providerId="LiveId" clId="{F745167D-6A1E-4667-82FD-8558C3F9F3EC}" dt="2025-02-08T07:24:18.538" v="122" actId="1076"/>
        <pc:sldMkLst>
          <pc:docMk/>
          <pc:sldMk cId="1635949419" sldId="263"/>
        </pc:sldMkLst>
        <pc:picChg chg="add mod">
          <ac:chgData name="Abhigna Vakkalagadda" userId="67fd7a569eb9f78d" providerId="LiveId" clId="{F745167D-6A1E-4667-82FD-8558C3F9F3EC}" dt="2025-02-08T07:24:18.538" v="122" actId="1076"/>
          <ac:picMkLst>
            <pc:docMk/>
            <pc:sldMk cId="1635949419" sldId="263"/>
            <ac:picMk id="4" creationId="{2D1F619A-E68B-84E6-337C-25F6A1EE3F6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581938" y="3429000"/>
            <a:ext cx="7076661" cy="1200329"/>
          </a:xfrm>
          <a:prstGeom prst="rect">
            <a:avLst/>
          </a:prstGeom>
          <a:noFill/>
        </p:spPr>
        <p:txBody>
          <a:bodyPr wrap="square" rtlCol="0">
            <a:spAutoFit/>
          </a:bodyPr>
          <a:lstStyle/>
          <a:p>
            <a:pPr algn="r"/>
            <a:r>
              <a:rPr lang="en-US" sz="3600" b="1" dirty="0">
                <a:solidFill>
                  <a:schemeClr val="bg1"/>
                </a:solidFill>
                <a:latin typeface="Calibri" panose="020F0502020204030204" pitchFamily="34" charset="0"/>
                <a:cs typeface="Times New Roman" panose="02020603050405020304" pitchFamily="18" charset="0"/>
              </a:rPr>
              <a:t>Predicting Solar Power Output using linear regression </a:t>
            </a:r>
            <a:r>
              <a:rPr lang="en-IN" sz="3600" b="1" dirty="0">
                <a:solidFill>
                  <a:schemeClr val="bg1"/>
                </a:solidFill>
                <a:latin typeface="Calibri" panose="020F0502020204030204" pitchFamily="34" charset="0"/>
                <a:cs typeface="Times New Roman" panose="02020603050405020304" pitchFamily="18" charset="0"/>
              </a:rPr>
              <a:t> </a:t>
            </a:r>
            <a:endParaRPr lang="en-US" sz="36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E82FC3AD-0CF7-99F6-AE69-F8667D26CE34}"/>
              </a:ext>
            </a:extLst>
          </p:cNvPr>
          <p:cNvSpPr txBox="1"/>
          <p:nvPr/>
        </p:nvSpPr>
        <p:spPr>
          <a:xfrm>
            <a:off x="345441" y="2187184"/>
            <a:ext cx="6654800" cy="2965555"/>
          </a:xfrm>
          <a:prstGeom prst="rect">
            <a:avLst/>
          </a:prstGeom>
          <a:noFill/>
        </p:spPr>
        <p:txBody>
          <a:bodyPr wrap="square" rtlCol="0">
            <a:spAutoFit/>
          </a:bodyPr>
          <a:lstStyle/>
          <a:p>
            <a:r>
              <a:rPr lang="en-IN" dirty="0"/>
              <a:t>📌 </a:t>
            </a:r>
            <a:r>
              <a:rPr lang="en-IN" b="1" dirty="0"/>
              <a:t>Understand Solar Power Data</a:t>
            </a:r>
            <a:r>
              <a:rPr lang="en-IN" dirty="0"/>
              <a:t> – </a:t>
            </a:r>
            <a:r>
              <a:rPr lang="en-IN" dirty="0" err="1"/>
              <a:t>Analyze</a:t>
            </a:r>
            <a:r>
              <a:rPr lang="en-IN" dirty="0"/>
              <a:t> historical data and key factors.</a:t>
            </a:r>
          </a:p>
          <a:p>
            <a:r>
              <a:rPr lang="en-IN" dirty="0"/>
              <a:t>📌 </a:t>
            </a:r>
            <a:r>
              <a:rPr lang="en-IN" b="1" dirty="0"/>
              <a:t>Perform EDA</a:t>
            </a:r>
            <a:r>
              <a:rPr lang="en-IN" dirty="0"/>
              <a:t> – Identify trends, patterns, and visualize distributions.</a:t>
            </a:r>
          </a:p>
          <a:p>
            <a:r>
              <a:rPr lang="en-IN" dirty="0"/>
              <a:t>📌 </a:t>
            </a:r>
            <a:r>
              <a:rPr lang="en-IN" b="1" dirty="0"/>
              <a:t>Apply ML Models</a:t>
            </a:r>
            <a:r>
              <a:rPr lang="en-IN" dirty="0"/>
              <a:t> – Implement and compare regression models.</a:t>
            </a:r>
          </a:p>
          <a:p>
            <a:r>
              <a:rPr lang="en-IN" dirty="0"/>
              <a:t>📌 </a:t>
            </a:r>
            <a:r>
              <a:rPr lang="en-IN" b="1" dirty="0"/>
              <a:t>Optimize Features &amp; Models</a:t>
            </a:r>
            <a:r>
              <a:rPr lang="en-IN" dirty="0"/>
              <a:t> – Select features and tune parameters.</a:t>
            </a:r>
          </a:p>
          <a:p>
            <a:r>
              <a:rPr lang="en-IN" dirty="0"/>
              <a:t>📌 </a:t>
            </a:r>
            <a:r>
              <a:rPr lang="en-IN" b="1" dirty="0"/>
              <a:t>Evaluate &amp; Interpret</a:t>
            </a:r>
            <a:r>
              <a:rPr lang="en-IN" dirty="0"/>
              <a:t> – Assess model performance and derive insights.</a:t>
            </a: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86138" y="998090"/>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2" name="TextBox 1">
            <a:extLst>
              <a:ext uri="{FF2B5EF4-FFF2-40B4-BE49-F238E27FC236}">
                <a16:creationId xmlns:a16="http://schemas.microsoft.com/office/drawing/2014/main" id="{96343767-8E1E-CA95-47FB-D8CD7C581697}"/>
              </a:ext>
            </a:extLst>
          </p:cNvPr>
          <p:cNvSpPr txBox="1"/>
          <p:nvPr/>
        </p:nvSpPr>
        <p:spPr>
          <a:xfrm>
            <a:off x="258418" y="2156791"/>
            <a:ext cx="5837582" cy="1816266"/>
          </a:xfrm>
          <a:prstGeom prst="rect">
            <a:avLst/>
          </a:prstGeom>
          <a:noFill/>
        </p:spPr>
        <p:txBody>
          <a:bodyPr wrap="square" rtlCol="0">
            <a:spAutoFit/>
          </a:bodyPr>
          <a:lstStyle/>
          <a:p>
            <a:r>
              <a:rPr lang="en-IN" dirty="0"/>
              <a:t>🛠 </a:t>
            </a:r>
            <a:r>
              <a:rPr lang="en-IN" b="1" dirty="0"/>
              <a:t>Programming Language</a:t>
            </a:r>
            <a:r>
              <a:rPr lang="en-IN" dirty="0"/>
              <a:t> – Python</a:t>
            </a:r>
            <a:br>
              <a:rPr lang="en-IN" dirty="0"/>
            </a:br>
            <a:r>
              <a:rPr lang="en-IN" dirty="0"/>
              <a:t>📊 </a:t>
            </a:r>
            <a:r>
              <a:rPr lang="en-IN" b="1" dirty="0"/>
              <a:t>Data Analysis &amp; Visualization</a:t>
            </a:r>
            <a:r>
              <a:rPr lang="en-IN" dirty="0"/>
              <a:t> – Pandas, Matplotlib, Seaborn</a:t>
            </a:r>
            <a:br>
              <a:rPr lang="en-IN" dirty="0"/>
            </a:br>
            <a:r>
              <a:rPr lang="en-IN" dirty="0"/>
              <a:t>🤖 </a:t>
            </a:r>
            <a:r>
              <a:rPr lang="en-IN" b="1" dirty="0"/>
              <a:t>Machine Learning</a:t>
            </a:r>
            <a:r>
              <a:rPr lang="en-IN" dirty="0"/>
              <a:t> – Scikit-learn</a:t>
            </a:r>
            <a:br>
              <a:rPr lang="en-IN" dirty="0"/>
            </a:br>
            <a:r>
              <a:rPr lang="en-IN" dirty="0"/>
              <a:t>📈 </a:t>
            </a:r>
            <a:r>
              <a:rPr lang="en-IN" b="1" dirty="0" err="1"/>
              <a:t>Modeling</a:t>
            </a:r>
            <a:r>
              <a:rPr lang="en-IN" b="1" dirty="0"/>
              <a:t> &amp; Prediction</a:t>
            </a:r>
            <a:r>
              <a:rPr lang="en-IN" dirty="0"/>
              <a:t> – Linear Regression</a:t>
            </a:r>
            <a:br>
              <a:rPr lang="en-IN" dirty="0"/>
            </a:br>
            <a:r>
              <a:rPr lang="en-IN" dirty="0"/>
              <a:t>🖥 </a:t>
            </a:r>
            <a:r>
              <a:rPr lang="en-IN" b="1" dirty="0"/>
              <a:t>Development Environment</a:t>
            </a:r>
            <a:r>
              <a:rPr lang="en-IN" dirty="0"/>
              <a:t> – </a:t>
            </a:r>
            <a:r>
              <a:rPr lang="en-IN" dirty="0" err="1"/>
              <a:t>Jupyter</a:t>
            </a:r>
            <a:r>
              <a:rPr lang="en-IN" dirty="0"/>
              <a:t> Notebook</a:t>
            </a:r>
          </a:p>
        </p:txBody>
      </p:sp>
      <p:pic>
        <p:nvPicPr>
          <p:cNvPr id="5" name="Picture 4" descr="A computer generated image of solar panels and symbols&#10;&#10;AI-generated content may be incorrect.">
            <a:extLst>
              <a:ext uri="{FF2B5EF4-FFF2-40B4-BE49-F238E27FC236}">
                <a16:creationId xmlns:a16="http://schemas.microsoft.com/office/drawing/2014/main" id="{E9DBA79E-69C4-C969-AA6F-6CEB524E5677}"/>
              </a:ext>
            </a:extLst>
          </p:cNvPr>
          <p:cNvPicPr>
            <a:picLocks noChangeAspect="1"/>
          </p:cNvPicPr>
          <p:nvPr/>
        </p:nvPicPr>
        <p:blipFill>
          <a:blip r:embed="rId2"/>
          <a:stretch>
            <a:fillRect/>
          </a:stretch>
        </p:blipFill>
        <p:spPr>
          <a:xfrm>
            <a:off x="7550424" y="1198145"/>
            <a:ext cx="4263887" cy="4263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52C600B9-C917-106A-40EA-101F0416E235}"/>
              </a:ext>
            </a:extLst>
          </p:cNvPr>
          <p:cNvSpPr txBox="1"/>
          <p:nvPr/>
        </p:nvSpPr>
        <p:spPr>
          <a:xfrm>
            <a:off x="159027" y="1590836"/>
            <a:ext cx="7792278" cy="4402167"/>
          </a:xfrm>
          <a:prstGeom prst="rect">
            <a:avLst/>
          </a:prstGeom>
          <a:noFill/>
        </p:spPr>
        <p:txBody>
          <a:bodyPr wrap="square" rtlCol="0">
            <a:spAutoFit/>
          </a:bodyPr>
          <a:lstStyle/>
          <a:p>
            <a:r>
              <a:rPr lang="en-IN" dirty="0"/>
              <a:t>1️⃣ </a:t>
            </a:r>
            <a:r>
              <a:rPr lang="en-IN" b="1" dirty="0"/>
              <a:t>Data Collection</a:t>
            </a:r>
            <a:r>
              <a:rPr lang="en-IN" dirty="0"/>
              <a:t> – Gather historical solar power generation data.</a:t>
            </a:r>
          </a:p>
          <a:p>
            <a:r>
              <a:rPr lang="en-IN" dirty="0"/>
              <a:t>2️⃣ </a:t>
            </a:r>
            <a:r>
              <a:rPr lang="en-IN" b="1" dirty="0"/>
              <a:t>Data Preprocessing</a:t>
            </a:r>
            <a:r>
              <a:rPr lang="en-IN" dirty="0"/>
              <a:t> – Clean, handle missing values, and normalize data.</a:t>
            </a:r>
          </a:p>
          <a:p>
            <a:r>
              <a:rPr lang="en-IN" dirty="0"/>
              <a:t>3️⃣ </a:t>
            </a:r>
            <a:r>
              <a:rPr lang="en-IN" b="1" dirty="0"/>
              <a:t>Exploratory Data Analysis (EDA)</a:t>
            </a:r>
            <a:r>
              <a:rPr lang="en-IN" dirty="0"/>
              <a:t> – Identify trends, correlations, and visualize data.</a:t>
            </a:r>
          </a:p>
          <a:p>
            <a:r>
              <a:rPr lang="en-IN" dirty="0"/>
              <a:t>4️⃣ </a:t>
            </a:r>
            <a:r>
              <a:rPr lang="en-IN" b="1" dirty="0"/>
              <a:t>Feature Engineering</a:t>
            </a:r>
            <a:r>
              <a:rPr lang="en-IN" dirty="0"/>
              <a:t> – Select and transform relevant features for better predictions.</a:t>
            </a:r>
          </a:p>
          <a:p>
            <a:r>
              <a:rPr lang="en-IN" dirty="0"/>
              <a:t>5️⃣ </a:t>
            </a:r>
            <a:r>
              <a:rPr lang="en-IN" b="1" dirty="0"/>
              <a:t>Model Selection &amp; Training</a:t>
            </a:r>
            <a:r>
              <a:rPr lang="en-IN" dirty="0"/>
              <a:t> – Train regression models using Scikit-learn.</a:t>
            </a:r>
          </a:p>
          <a:p>
            <a:r>
              <a:rPr lang="en-IN" dirty="0"/>
              <a:t>6️⃣ </a:t>
            </a:r>
            <a:r>
              <a:rPr lang="en-IN" b="1" dirty="0"/>
              <a:t>Model Evaluation</a:t>
            </a:r>
            <a:r>
              <a:rPr lang="en-IN" dirty="0"/>
              <a:t> – Assess performance using metrics like RMSE and R² score.</a:t>
            </a:r>
          </a:p>
          <a:p>
            <a:r>
              <a:rPr lang="en-IN" dirty="0"/>
              <a:t>7️⃣ </a:t>
            </a:r>
            <a:r>
              <a:rPr lang="en-IN" b="1" dirty="0"/>
              <a:t>Prediction &amp; Insights</a:t>
            </a:r>
            <a:r>
              <a:rPr lang="en-IN" dirty="0"/>
              <a:t> – Generate forecasts and derive actionable insights.</a:t>
            </a:r>
          </a:p>
          <a:p>
            <a:r>
              <a:rPr lang="en-IN" dirty="0"/>
              <a:t>8️⃣ </a:t>
            </a:r>
            <a:r>
              <a:rPr lang="en-IN" b="1" dirty="0"/>
              <a:t>Deployment (Optional)</a:t>
            </a:r>
            <a:r>
              <a:rPr lang="en-IN" dirty="0"/>
              <a:t> – Implement the model in a real-world system.</a:t>
            </a:r>
          </a:p>
        </p:txBody>
      </p:sp>
      <p:pic>
        <p:nvPicPr>
          <p:cNvPr id="5" name="Picture 4" descr="A computer graphics and diagrams&#10;&#10;AI-generated content may be incorrect.">
            <a:extLst>
              <a:ext uri="{FF2B5EF4-FFF2-40B4-BE49-F238E27FC236}">
                <a16:creationId xmlns:a16="http://schemas.microsoft.com/office/drawing/2014/main" id="{05893C76-FD69-CECF-238B-013D27B4A8A5}"/>
              </a:ext>
            </a:extLst>
          </p:cNvPr>
          <p:cNvPicPr>
            <a:picLocks noChangeAspect="1"/>
          </p:cNvPicPr>
          <p:nvPr/>
        </p:nvPicPr>
        <p:blipFill>
          <a:blip r:embed="rId2"/>
          <a:stretch>
            <a:fillRect/>
          </a:stretch>
        </p:blipFill>
        <p:spPr>
          <a:xfrm>
            <a:off x="7951305" y="1326874"/>
            <a:ext cx="4204252" cy="4204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2" name="TextBox 1">
            <a:extLst>
              <a:ext uri="{FF2B5EF4-FFF2-40B4-BE49-F238E27FC236}">
                <a16:creationId xmlns:a16="http://schemas.microsoft.com/office/drawing/2014/main" id="{EC1C3236-84C0-F0E0-C433-F0259FAEFEA5}"/>
              </a:ext>
            </a:extLst>
          </p:cNvPr>
          <p:cNvSpPr txBox="1"/>
          <p:nvPr/>
        </p:nvSpPr>
        <p:spPr>
          <a:xfrm>
            <a:off x="1540565" y="2375452"/>
            <a:ext cx="8299174" cy="2246769"/>
          </a:xfrm>
          <a:prstGeom prst="rect">
            <a:avLst/>
          </a:prstGeom>
          <a:noFill/>
        </p:spPr>
        <p:txBody>
          <a:bodyPr wrap="square" rtlCol="0">
            <a:spAutoFit/>
          </a:bodyPr>
          <a:lstStyle/>
          <a:p>
            <a:r>
              <a:rPr lang="en-US" sz="2000" b="1" dirty="0"/>
              <a:t>Efficient solar power generation requires accurate forecasting to optimize energy usage and grid stability. However, fluctuations due to weather conditions and varying solar radiation make prediction challenging. This project aims to develop a machine learning model to predict solar power output using historical data, enabling better energy management, resource allocation, and sustainability</a:t>
            </a:r>
            <a:endParaRPr lang="en-IN" sz="2000" b="1" dirty="0"/>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2" name="TextBox 1">
            <a:extLst>
              <a:ext uri="{FF2B5EF4-FFF2-40B4-BE49-F238E27FC236}">
                <a16:creationId xmlns:a16="http://schemas.microsoft.com/office/drawing/2014/main" id="{513BF594-0417-5C13-AA1F-7144187CB672}"/>
              </a:ext>
            </a:extLst>
          </p:cNvPr>
          <p:cNvSpPr txBox="1"/>
          <p:nvPr/>
        </p:nvSpPr>
        <p:spPr>
          <a:xfrm>
            <a:off x="159026" y="1530626"/>
            <a:ext cx="5307496" cy="4689489"/>
          </a:xfrm>
          <a:prstGeom prst="rect">
            <a:avLst/>
          </a:prstGeom>
          <a:noFill/>
        </p:spPr>
        <p:txBody>
          <a:bodyPr wrap="square" rtlCol="0">
            <a:spAutoFit/>
          </a:bodyPr>
          <a:lstStyle/>
          <a:p>
            <a:r>
              <a:rPr lang="en-IN" dirty="0"/>
              <a:t>✅ </a:t>
            </a:r>
            <a:r>
              <a:rPr lang="en-IN" b="1" dirty="0"/>
              <a:t>Data-Driven Prediction Model</a:t>
            </a:r>
            <a:r>
              <a:rPr lang="en-IN" dirty="0"/>
              <a:t> – Use historical solar power data for accurate forecasting.</a:t>
            </a:r>
          </a:p>
          <a:p>
            <a:r>
              <a:rPr lang="en-IN" dirty="0"/>
              <a:t>✅ </a:t>
            </a:r>
            <a:r>
              <a:rPr lang="en-IN" b="1" dirty="0"/>
              <a:t>Machine Learning Algorithms</a:t>
            </a:r>
            <a:r>
              <a:rPr lang="en-IN" dirty="0"/>
              <a:t> – Implement regression models to </a:t>
            </a:r>
            <a:r>
              <a:rPr lang="en-IN" dirty="0" err="1"/>
              <a:t>analyze</a:t>
            </a:r>
            <a:r>
              <a:rPr lang="en-IN" dirty="0"/>
              <a:t> patterns and trends.</a:t>
            </a:r>
          </a:p>
          <a:p>
            <a:r>
              <a:rPr lang="en-IN" dirty="0"/>
              <a:t>✅ </a:t>
            </a:r>
            <a:r>
              <a:rPr lang="en-IN" b="1" dirty="0"/>
              <a:t>Feature Engineering</a:t>
            </a:r>
            <a:r>
              <a:rPr lang="en-IN" dirty="0"/>
              <a:t> – Incorporate weather conditions, time factors, and solar radiation data.</a:t>
            </a:r>
          </a:p>
          <a:p>
            <a:r>
              <a:rPr lang="en-IN" dirty="0"/>
              <a:t>✅ </a:t>
            </a:r>
            <a:r>
              <a:rPr lang="en-IN" b="1" dirty="0"/>
              <a:t>Model Optimization</a:t>
            </a:r>
            <a:r>
              <a:rPr lang="en-IN" dirty="0"/>
              <a:t> – Fine-tune algorithms for better accuracy and reliability.</a:t>
            </a:r>
          </a:p>
          <a:p>
            <a:r>
              <a:rPr lang="en-IN" dirty="0"/>
              <a:t>✅ </a:t>
            </a:r>
            <a:r>
              <a:rPr lang="en-IN" b="1" dirty="0"/>
              <a:t>Visualization &amp; Insights</a:t>
            </a:r>
            <a:r>
              <a:rPr lang="en-IN" dirty="0"/>
              <a:t> – Generate dashboards for real-time monitoring and decision-making.</a:t>
            </a:r>
          </a:p>
          <a:p>
            <a:r>
              <a:rPr lang="en-IN" dirty="0"/>
              <a:t>✅ </a:t>
            </a:r>
            <a:r>
              <a:rPr lang="en-IN" b="1" dirty="0"/>
              <a:t>Scalability &amp; Deployment</a:t>
            </a:r>
            <a:r>
              <a:rPr lang="en-IN" dirty="0"/>
              <a:t> – Enable integration with smart grids and energy management systems.</a:t>
            </a:r>
          </a:p>
        </p:txBody>
      </p:sp>
      <p:pic>
        <p:nvPicPr>
          <p:cNvPr id="7" name="Picture 6" descr="A screenshot of a computer program&#10;&#10;AI-generated content may be incorrect.">
            <a:extLst>
              <a:ext uri="{FF2B5EF4-FFF2-40B4-BE49-F238E27FC236}">
                <a16:creationId xmlns:a16="http://schemas.microsoft.com/office/drawing/2014/main" id="{D51C2E16-0397-7EDF-7012-56A230919627}"/>
              </a:ext>
            </a:extLst>
          </p:cNvPr>
          <p:cNvPicPr>
            <a:picLocks noChangeAspect="1"/>
          </p:cNvPicPr>
          <p:nvPr/>
        </p:nvPicPr>
        <p:blipFill>
          <a:blip r:embed="rId2"/>
          <a:stretch>
            <a:fillRect/>
          </a:stretch>
        </p:blipFill>
        <p:spPr>
          <a:xfrm>
            <a:off x="6357730" y="953181"/>
            <a:ext cx="5489714" cy="5657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descr="A diagram of solar energy&#10;&#10;AI-generated content may be incorrect.">
            <a:extLst>
              <a:ext uri="{FF2B5EF4-FFF2-40B4-BE49-F238E27FC236}">
                <a16:creationId xmlns:a16="http://schemas.microsoft.com/office/drawing/2014/main" id="{2D1F619A-E68B-84E6-337C-25F6A1EE3F6F}"/>
              </a:ext>
            </a:extLst>
          </p:cNvPr>
          <p:cNvPicPr>
            <a:picLocks noChangeAspect="1"/>
          </p:cNvPicPr>
          <p:nvPr/>
        </p:nvPicPr>
        <p:blipFill>
          <a:blip r:embed="rId2"/>
          <a:stretch>
            <a:fillRect/>
          </a:stretch>
        </p:blipFill>
        <p:spPr>
          <a:xfrm>
            <a:off x="745434" y="1680327"/>
            <a:ext cx="10356573" cy="50186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3594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0BD0D0F4-0993-0DC7-0AEC-819C9C5A8D6D}"/>
              </a:ext>
            </a:extLst>
          </p:cNvPr>
          <p:cNvSpPr txBox="1"/>
          <p:nvPr/>
        </p:nvSpPr>
        <p:spPr>
          <a:xfrm>
            <a:off x="1083364" y="1997765"/>
            <a:ext cx="9452113" cy="3785652"/>
          </a:xfrm>
          <a:prstGeom prst="rect">
            <a:avLst/>
          </a:prstGeom>
          <a:noFill/>
        </p:spPr>
        <p:txBody>
          <a:bodyPr wrap="square" rtlCol="0">
            <a:spAutoFit/>
          </a:bodyPr>
          <a:lstStyle/>
          <a:p>
            <a:r>
              <a:rPr lang="en-US" sz="2000" dirty="0"/>
              <a:t>✅ Developed an </a:t>
            </a:r>
            <a:r>
              <a:rPr lang="en-US" sz="2000" b="1" dirty="0"/>
              <a:t>AI-powered solar power prediction model</a:t>
            </a:r>
            <a:r>
              <a:rPr lang="en-US" sz="2000" dirty="0"/>
              <a:t> to optimize energy management.</a:t>
            </a:r>
            <a:br>
              <a:rPr lang="en-US" sz="2000" dirty="0"/>
            </a:br>
            <a:r>
              <a:rPr lang="en-US" sz="2000" dirty="0"/>
              <a:t>✅ Achieved </a:t>
            </a:r>
            <a:r>
              <a:rPr lang="en-US" sz="2000" b="1" dirty="0"/>
              <a:t>high-accuracy forecasting</a:t>
            </a:r>
            <a:r>
              <a:rPr lang="en-US" sz="2000" dirty="0"/>
              <a:t> using advanced </a:t>
            </a:r>
            <a:r>
              <a:rPr lang="en-US" sz="2000" b="1" dirty="0"/>
              <a:t>machine learning techniques</a:t>
            </a:r>
            <a:r>
              <a:rPr lang="en-US" sz="2000" dirty="0"/>
              <a:t>.</a:t>
            </a:r>
            <a:br>
              <a:rPr lang="en-US" sz="2000" dirty="0"/>
            </a:br>
            <a:r>
              <a:rPr lang="en-US" sz="2000" dirty="0"/>
              <a:t>✅ Facilitates </a:t>
            </a:r>
            <a:r>
              <a:rPr lang="en-US" sz="2000" b="1" dirty="0"/>
              <a:t>smart decision-making</a:t>
            </a:r>
            <a:r>
              <a:rPr lang="en-US" sz="2000" dirty="0"/>
              <a:t> for efficient resource utilization and reduced energy waste.</a:t>
            </a:r>
            <a:br>
              <a:rPr lang="en-US" sz="2000" dirty="0"/>
            </a:br>
            <a:r>
              <a:rPr lang="en-US" sz="2000" dirty="0"/>
              <a:t>✅ Incorporates </a:t>
            </a:r>
            <a:r>
              <a:rPr lang="en-US" sz="2000" b="1" dirty="0"/>
              <a:t>feature engineering and predictive modeling</a:t>
            </a:r>
            <a:r>
              <a:rPr lang="en-US" sz="2000" dirty="0"/>
              <a:t> for improved system performance.</a:t>
            </a:r>
            <a:br>
              <a:rPr lang="en-US" sz="2000" dirty="0"/>
            </a:br>
            <a:r>
              <a:rPr lang="en-US" sz="2000" dirty="0"/>
              <a:t>✅ Supports </a:t>
            </a:r>
            <a:r>
              <a:rPr lang="en-US" sz="2000" b="1" dirty="0"/>
              <a:t>sustainability and renewable energy adoption</a:t>
            </a:r>
            <a:r>
              <a:rPr lang="en-US" sz="2000" dirty="0"/>
              <a:t> by enhancing power distribution strategies.</a:t>
            </a:r>
            <a:br>
              <a:rPr lang="en-US" sz="2000" dirty="0"/>
            </a:br>
            <a:r>
              <a:rPr lang="en-US" sz="2000" dirty="0"/>
              <a:t>✅ Future enhancements include </a:t>
            </a:r>
            <a:r>
              <a:rPr lang="en-US" sz="2000" b="1" dirty="0"/>
              <a:t>real-time weather integration, deep learning models, and IoT-based automation</a:t>
            </a:r>
            <a:r>
              <a:rPr lang="en-US" sz="2000" dirty="0"/>
              <a:t> for precision and scalability</a:t>
            </a:r>
            <a:r>
              <a:rPr lang="en-US" dirty="0"/>
              <a:t>.</a:t>
            </a:r>
            <a:endParaRPr lang="en-IN" dirty="0"/>
          </a:p>
        </p:txBody>
      </p:sp>
    </p:spTree>
    <p:extLst>
      <p:ext uri="{BB962C8B-B14F-4D97-AF65-F5344CB8AC3E}">
        <p14:creationId xmlns:p14="http://schemas.microsoft.com/office/powerpoint/2010/main" val="151988358"/>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49</TotalTime>
  <Words>469</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Abhigna Vakkalagadda</cp:lastModifiedBy>
  <cp:revision>3</cp:revision>
  <dcterms:created xsi:type="dcterms:W3CDTF">2024-12-31T09:40:01Z</dcterms:created>
  <dcterms:modified xsi:type="dcterms:W3CDTF">2025-02-08T07:26:09Z</dcterms:modified>
</cp:coreProperties>
</file>